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0AE44AF-45A4-43E0-95F5-2B80181B5AD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906818"/>
            <a:ext cx="914400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071" y="2019837"/>
            <a:ext cx="6142121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410" y="3523492"/>
            <a:ext cx="604578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59" y="2103656"/>
            <a:ext cx="6048633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393" y="3612416"/>
            <a:ext cx="5872791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93" y="2191249"/>
            <a:ext cx="5910891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14" y="4725144"/>
            <a:ext cx="1913561" cy="1913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2342902"/>
            <a:ext cx="2603376" cy="151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cap="small" baseline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60" y="826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7105992" cy="132588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6863433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6810168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576" y="193828"/>
            <a:ext cx="1409505" cy="1409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b="1" kern="1200" cap="all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Kis- és középvállalkozások ügyvezetője</a:t>
            </a:r>
          </a:p>
          <a:p>
            <a:r>
              <a:rPr lang="hu-HU" dirty="0" smtClean="0"/>
              <a:t>Informatika- vállalatvezetőknek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200" dirty="0" smtClean="0"/>
              <a:t>Informatikai alapismeretek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dirty="0" smtClean="0"/>
              <a:t>Szoftverek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3643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Segédprogramok</a:t>
            </a:r>
          </a:p>
          <a:p>
            <a:pPr lvl="1"/>
            <a:r>
              <a:rPr lang="hu-HU" dirty="0" smtClean="0"/>
              <a:t>A segédprogramok megkönnyítik, kényelmesebbé teszik a számítógéppel való munkát a felhasználó számára</a:t>
            </a:r>
          </a:p>
          <a:p>
            <a:pPr lvl="1"/>
            <a:r>
              <a:rPr lang="hu-HU" dirty="0" smtClean="0"/>
              <a:t>Fájlkezelők</a:t>
            </a:r>
          </a:p>
          <a:p>
            <a:pPr lvl="1"/>
            <a:r>
              <a:rPr lang="hu-HU" dirty="0" smtClean="0"/>
              <a:t>Editorok</a:t>
            </a:r>
          </a:p>
          <a:p>
            <a:pPr lvl="1"/>
            <a:r>
              <a:rPr lang="hu-HU" dirty="0" smtClean="0"/>
              <a:t>Tömörítők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9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768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638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11" y="2323381"/>
            <a:ext cx="67246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892423"/>
          </a:xfrm>
        </p:spPr>
        <p:txBody>
          <a:bodyPr>
            <a:normAutofit/>
          </a:bodyPr>
          <a:lstStyle/>
          <a:p>
            <a:r>
              <a:rPr lang="hu-HU" dirty="0" smtClean="0"/>
              <a:t>Fejlesztői rendszerek</a:t>
            </a:r>
          </a:p>
          <a:p>
            <a:pPr lvl="1"/>
            <a:r>
              <a:rPr lang="hu-HU" dirty="0" smtClean="0"/>
              <a:t>Más néven programozási nyelvek</a:t>
            </a:r>
          </a:p>
          <a:p>
            <a:pPr lvl="1"/>
            <a:r>
              <a:rPr lang="hu-HU" dirty="0" smtClean="0"/>
              <a:t>Lehetővé teszik új programok megalkotását</a:t>
            </a:r>
          </a:p>
          <a:p>
            <a:pPr lvl="1"/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" y="188640"/>
            <a:ext cx="549018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904656" cy="4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8750"/>
            <a:ext cx="5830472" cy="473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41" y="1988840"/>
            <a:ext cx="52606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1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Alkalmazói 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05400"/>
          </a:xfrm>
        </p:spPr>
        <p:txBody>
          <a:bodyPr>
            <a:normAutofit/>
          </a:bodyPr>
          <a:lstStyle/>
          <a:p>
            <a:r>
              <a:rPr lang="hu-HU" dirty="0" smtClean="0"/>
              <a:t>Más néven: alkalmazások</a:t>
            </a:r>
          </a:p>
          <a:p>
            <a:r>
              <a:rPr lang="hu-HU" dirty="0" smtClean="0"/>
              <a:t>Egy feladat vagy egy feladatkör végrehajtására tervezték</a:t>
            </a:r>
          </a:p>
          <a:p>
            <a:r>
              <a:rPr lang="hu-HU" dirty="0" smtClean="0"/>
              <a:t>Csoportok:</a:t>
            </a:r>
          </a:p>
          <a:p>
            <a:pPr lvl="1"/>
            <a:r>
              <a:rPr lang="hu-HU" b="1" dirty="0" smtClean="0"/>
              <a:t>Irodai szoftverek </a:t>
            </a:r>
            <a:r>
              <a:rPr lang="hu-HU" dirty="0" smtClean="0"/>
              <a:t>(szövegszerkesztő, táblázatszerkesztő, képszerkesztő)</a:t>
            </a:r>
          </a:p>
          <a:p>
            <a:pPr lvl="1"/>
            <a:r>
              <a:rPr lang="hu-HU" b="1" dirty="0" smtClean="0"/>
              <a:t>Üzleti szoftverek </a:t>
            </a:r>
            <a:r>
              <a:rPr lang="hu-HU" dirty="0" smtClean="0"/>
              <a:t>(számlázó program, könyvelőprogram, adatbázis-kezelő)</a:t>
            </a:r>
          </a:p>
          <a:p>
            <a:pPr lvl="1"/>
            <a:r>
              <a:rPr lang="hu-HU" b="1" dirty="0" smtClean="0"/>
              <a:t>Grafikai szoftverek </a:t>
            </a:r>
            <a:r>
              <a:rPr lang="hu-HU" dirty="0" smtClean="0"/>
              <a:t>(képszerkesztő, rajzolóprogram)</a:t>
            </a:r>
          </a:p>
          <a:p>
            <a:pPr lvl="1"/>
            <a:r>
              <a:rPr lang="hu-HU" b="1" dirty="0" smtClean="0"/>
              <a:t>CAE/CAD rendszerek </a:t>
            </a:r>
            <a:r>
              <a:rPr lang="hu-HU" dirty="0" smtClean="0"/>
              <a:t>(gépészet, építészet, elektrotechnika)</a:t>
            </a:r>
          </a:p>
          <a:p>
            <a:pPr lvl="1"/>
            <a:r>
              <a:rPr lang="hu-HU" b="1" dirty="0" smtClean="0"/>
              <a:t>Kommunikációs szoftverek </a:t>
            </a:r>
            <a:r>
              <a:rPr lang="hu-HU" dirty="0" smtClean="0"/>
              <a:t>(levelező program, azonnali üzenetküldő alkalmazás)</a:t>
            </a:r>
          </a:p>
          <a:p>
            <a:pPr lvl="1"/>
            <a:r>
              <a:rPr lang="hu-HU" b="1" dirty="0" smtClean="0"/>
              <a:t>Hálózati szoftverek </a:t>
            </a:r>
            <a:r>
              <a:rPr lang="hu-HU" dirty="0" smtClean="0"/>
              <a:t>(böngésző program, fájlcserélő program)</a:t>
            </a:r>
          </a:p>
          <a:p>
            <a:pPr lvl="1"/>
            <a:r>
              <a:rPr lang="hu-HU" b="1" dirty="0" smtClean="0"/>
              <a:t>Rosszindulatú alkalmazások </a:t>
            </a:r>
            <a:r>
              <a:rPr lang="hu-HU" dirty="0" smtClean="0"/>
              <a:t>(vírusok, férgek, trójai programok)</a:t>
            </a:r>
          </a:p>
          <a:p>
            <a:pPr lvl="1"/>
            <a:r>
              <a:rPr lang="hu-HU" b="1" dirty="0" smtClean="0"/>
              <a:t>Biztonsági szoftverek </a:t>
            </a:r>
            <a:r>
              <a:rPr lang="hu-HU" dirty="0" smtClean="0"/>
              <a:t>(víruskereső, tűzfal titkosító program)</a:t>
            </a:r>
          </a:p>
          <a:p>
            <a:pPr lvl="1"/>
            <a:r>
              <a:rPr lang="hu-HU" b="1" dirty="0" smtClean="0"/>
              <a:t>Médiaszoftverek</a:t>
            </a:r>
            <a:r>
              <a:rPr lang="hu-HU" dirty="0" smtClean="0"/>
              <a:t> (médiaszerkesztő, lejátszó)</a:t>
            </a:r>
          </a:p>
          <a:p>
            <a:pPr lvl="1"/>
            <a:r>
              <a:rPr lang="hu-HU" b="1" dirty="0" smtClean="0"/>
              <a:t>Játékprogramok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123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ismétlés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nevezünk fájlnak?</a:t>
            </a:r>
          </a:p>
          <a:p>
            <a:pPr lvl="1"/>
            <a:r>
              <a:rPr lang="hu-HU" dirty="0" smtClean="0"/>
              <a:t>A logikailag összefüggő adatok halmazát</a:t>
            </a:r>
          </a:p>
          <a:p>
            <a:pPr lvl="1"/>
            <a:r>
              <a:rPr lang="hu-HU" dirty="0" smtClean="0"/>
              <a:t>Azonosításuk névvel és kiterjesztéssel</a:t>
            </a:r>
          </a:p>
          <a:p>
            <a:pPr lvl="1"/>
            <a:r>
              <a:rPr lang="hu-HU" dirty="0" smtClean="0"/>
              <a:t>Tulajdonságaik:</a:t>
            </a:r>
          </a:p>
          <a:p>
            <a:pPr lvl="2"/>
            <a:r>
              <a:rPr lang="hu-HU" dirty="0" smtClean="0"/>
              <a:t>Név</a:t>
            </a:r>
          </a:p>
          <a:p>
            <a:pPr lvl="2"/>
            <a:r>
              <a:rPr lang="hu-HU" dirty="0" smtClean="0"/>
              <a:t>Kiterjesztés</a:t>
            </a:r>
          </a:p>
          <a:p>
            <a:pPr lvl="2"/>
            <a:r>
              <a:rPr lang="hu-HU" dirty="0" smtClean="0"/>
              <a:t>Méret</a:t>
            </a:r>
          </a:p>
          <a:p>
            <a:pPr lvl="2"/>
            <a:r>
              <a:rPr lang="hu-HU" dirty="0" smtClean="0"/>
              <a:t>Dátum</a:t>
            </a:r>
          </a:p>
          <a:p>
            <a:pPr lvl="2"/>
            <a:r>
              <a:rPr lang="hu-HU" dirty="0" smtClean="0"/>
              <a:t>Idő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04" y="1772816"/>
            <a:ext cx="3476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4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4258816" cy="470073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Szűkebb értelemben</a:t>
            </a:r>
          </a:p>
          <a:p>
            <a:pPr lvl="1"/>
            <a:r>
              <a:rPr lang="hu-HU" dirty="0" smtClean="0"/>
              <a:t>A számítógép memóriájában és adathordozókon található adatok és programok összefoglaló neve.</a:t>
            </a:r>
          </a:p>
          <a:p>
            <a:r>
              <a:rPr lang="hu-HU" dirty="0" smtClean="0"/>
              <a:t>Tágabb értelemben beletartozik</a:t>
            </a:r>
          </a:p>
          <a:p>
            <a:pPr lvl="1"/>
            <a:r>
              <a:rPr lang="hu-HU" dirty="0" smtClean="0"/>
              <a:t>Az összes fejlesztési dokumentáció (pl. forráskód)</a:t>
            </a:r>
          </a:p>
          <a:p>
            <a:pPr lvl="1"/>
            <a:r>
              <a:rPr lang="hu-HU" dirty="0" smtClean="0"/>
              <a:t>Az összes felhasználói dokumentáció (pl. felhasználói kézikönyv)</a:t>
            </a:r>
          </a:p>
          <a:p>
            <a:pPr lvl="1"/>
            <a:r>
              <a:rPr lang="hu-HU" dirty="0" smtClean="0"/>
              <a:t>Az összes kereskedelmi dokumentáció (pl. licenc)</a:t>
            </a:r>
          </a:p>
          <a:p>
            <a:pPr lvl="1"/>
            <a:r>
              <a:rPr lang="hu-HU" dirty="0" smtClean="0"/>
              <a:t>A programokat tartalmazó adathordozók (pl. DVD, CD, stb.)</a:t>
            </a:r>
          </a:p>
          <a:p>
            <a:pPr lvl="1"/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421113" cy="42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9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Szoftverek kategóriái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pPr marL="114300" indent="0">
              <a:buNone/>
            </a:pPr>
            <a:r>
              <a:rPr lang="hu-HU" dirty="0" smtClean="0"/>
              <a:t>Kereskedelmi kategóriák</a:t>
            </a:r>
          </a:p>
          <a:p>
            <a:r>
              <a:rPr lang="hu-HU" dirty="0" smtClean="0"/>
              <a:t>Kereskedelmi programok:</a:t>
            </a:r>
          </a:p>
          <a:p>
            <a:pPr lvl="1"/>
            <a:r>
              <a:rPr lang="hu-HU" dirty="0" smtClean="0"/>
              <a:t>Kereskedelemi forgalomban kaphatók</a:t>
            </a:r>
          </a:p>
          <a:p>
            <a:pPr lvl="1"/>
            <a:r>
              <a:rPr lang="hu-HU" dirty="0" smtClean="0"/>
              <a:t>Beszerzésük ellenérték (pénz) fejében lehetséges</a:t>
            </a:r>
          </a:p>
          <a:p>
            <a:pPr lvl="1"/>
            <a:r>
              <a:rPr lang="hu-HU" dirty="0" smtClean="0"/>
              <a:t>Ellenérték kifizetése után korlátlanul használhatjuk</a:t>
            </a:r>
          </a:p>
          <a:p>
            <a:r>
              <a:rPr lang="hu-HU" dirty="0" smtClean="0"/>
              <a:t>Shareware programok</a:t>
            </a:r>
          </a:p>
          <a:p>
            <a:pPr lvl="1"/>
            <a:r>
              <a:rPr lang="hu-HU" dirty="0" err="1" smtClean="0"/>
              <a:t>Demo</a:t>
            </a:r>
            <a:r>
              <a:rPr lang="hu-HU" dirty="0" smtClean="0"/>
              <a:t> változatok általában</a:t>
            </a:r>
          </a:p>
          <a:p>
            <a:pPr lvl="1"/>
            <a:r>
              <a:rPr lang="hu-HU" dirty="0" smtClean="0"/>
              <a:t>Vagy funkciók vannak korlátozva (pl. nyomtatás) vagy idő (pl. 30 nap)</a:t>
            </a:r>
          </a:p>
          <a:p>
            <a:r>
              <a:rPr lang="hu-HU" dirty="0" smtClean="0"/>
              <a:t>Freeware programok</a:t>
            </a:r>
          </a:p>
          <a:p>
            <a:pPr lvl="1"/>
            <a:r>
              <a:rPr lang="hu-HU" dirty="0" smtClean="0"/>
              <a:t>Teljesen ingyenes, szabadon terjeszthető</a:t>
            </a:r>
          </a:p>
          <a:p>
            <a:pPr lvl="1"/>
            <a:r>
              <a:rPr lang="hu-HU" dirty="0" smtClean="0"/>
              <a:t>Adott esetben nyílt forráskódú</a:t>
            </a:r>
          </a:p>
          <a:p>
            <a:pPr lvl="1"/>
            <a:r>
              <a:rPr lang="hu-HU" dirty="0" smtClean="0"/>
              <a:t>Pl. Linux </a:t>
            </a:r>
            <a:r>
              <a:rPr lang="hu-HU" dirty="0" err="1" smtClean="0"/>
              <a:t>op-rendszerek</a:t>
            </a:r>
            <a:r>
              <a:rPr lang="hu-HU" dirty="0" smtClean="0"/>
              <a:t> vagy </a:t>
            </a:r>
            <a:r>
              <a:rPr lang="hu-HU" dirty="0" err="1" smtClean="0"/>
              <a:t>OpenOffice</a:t>
            </a:r>
            <a:r>
              <a:rPr lang="hu-HU" dirty="0" smtClean="0"/>
              <a:t>, </a:t>
            </a:r>
            <a:r>
              <a:rPr lang="hu-HU" dirty="0" err="1" smtClean="0"/>
              <a:t>Libre</a:t>
            </a:r>
            <a:r>
              <a:rPr lang="hu-HU" dirty="0" smtClean="0"/>
              <a:t> Office </a:t>
            </a:r>
            <a:r>
              <a:rPr lang="hu-HU" dirty="0" err="1" smtClean="0"/>
              <a:t>pogramok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415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Szoftverek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4391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Indítóprogram (alapszoftver)</a:t>
            </a:r>
          </a:p>
          <a:p>
            <a:pPr lvl="1"/>
            <a:r>
              <a:rPr lang="hu-HU" dirty="0" smtClean="0"/>
              <a:t>A számítógép üzemszerű működését állítja be</a:t>
            </a:r>
          </a:p>
          <a:p>
            <a:pPr lvl="1"/>
            <a:r>
              <a:rPr lang="hu-HU" dirty="0" smtClean="0"/>
              <a:t>A gép bekapcsolásakor azonnal elindul, majd megvizsgálja a perifériákat (hiba esetén jelet küld)</a:t>
            </a:r>
          </a:p>
          <a:p>
            <a:pPr lvl="1"/>
            <a:r>
              <a:rPr lang="hu-HU" dirty="0" smtClean="0"/>
              <a:t>Az alapszoftvert egy memóriachip (ROM-BIOS) tartalmazza, ami az alaplapon található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5900514" cy="30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7" y="3140968"/>
            <a:ext cx="3528765" cy="10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6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457825" cy="416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789027"/>
            <a:ext cx="5457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u-HU" dirty="0" smtClean="0"/>
              <a:t>A számítógép és a perifériái közötti kommunikációt biztosító programok, valamint olyan programok, amelyek lehetővé teszik a felhasználó számára más szoftverek elkészítését és üzembe helyezését is.</a:t>
            </a:r>
          </a:p>
          <a:p>
            <a:r>
              <a:rPr lang="hu-HU" dirty="0" smtClean="0"/>
              <a:t>Operációs rendszer</a:t>
            </a:r>
          </a:p>
          <a:p>
            <a:pPr lvl="1"/>
            <a:r>
              <a:rPr lang="hu-HU" dirty="0" smtClean="0"/>
              <a:t>Olyan egymással együttműködő programok rendszere, amelynek feladata a számítógép hardver elemeinek összehangolása és a felhasználóval történő kommunikáció biztosítása</a:t>
            </a:r>
          </a:p>
          <a:p>
            <a:pPr lvl="1"/>
            <a:r>
              <a:rPr lang="hu-HU" dirty="0" smtClean="0"/>
              <a:t>Windows</a:t>
            </a:r>
          </a:p>
          <a:p>
            <a:pPr lvl="1"/>
            <a:r>
              <a:rPr lang="hu-HU" dirty="0" smtClean="0"/>
              <a:t>Linux</a:t>
            </a:r>
          </a:p>
          <a:p>
            <a:pPr lvl="1"/>
            <a:r>
              <a:rPr lang="hu-HU" dirty="0" smtClean="0"/>
              <a:t>Mac 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991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6465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048672" cy="51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481138"/>
            <a:ext cx="6289302" cy="52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Meghajtó programok</a:t>
            </a:r>
          </a:p>
          <a:p>
            <a:pPr lvl="1"/>
            <a:r>
              <a:rPr lang="hu-HU" dirty="0" smtClean="0"/>
              <a:t>Ezek biztosítják az operációs rendszer és az egyes alkatrészek, perifériák közötti kapcsolatot</a:t>
            </a:r>
          </a:p>
          <a:p>
            <a:pPr lvl="1"/>
            <a:r>
              <a:rPr lang="hu-HU" dirty="0" smtClean="0"/>
              <a:t>Eredeti angol elnevezésük: driver</a:t>
            </a:r>
          </a:p>
          <a:p>
            <a:pPr lvl="1"/>
            <a:r>
              <a:rPr lang="hu-HU" dirty="0" smtClean="0"/>
              <a:t>Pl. videokártya-driver, hangkártya-driver</a:t>
            </a:r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9909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ika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367</TotalTime>
  <Words>402</Words>
  <Application>Microsoft Office PowerPoint</Application>
  <PresentationFormat>Diavetítés a képernyőre (4:3 oldalarány)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Patika</vt:lpstr>
      <vt:lpstr>Informatikai alapismeretek Szoftverek</vt:lpstr>
      <vt:lpstr>Egy kis ismétlés …</vt:lpstr>
      <vt:lpstr>Szoftverek</vt:lpstr>
      <vt:lpstr>Szoftverek kategóriái</vt:lpstr>
      <vt:lpstr>Szoftverek csoportosítása</vt:lpstr>
      <vt:lpstr>PowerPoint bemutató</vt:lpstr>
      <vt:lpstr>Rendszerszoftverek</vt:lpstr>
      <vt:lpstr>PowerPoint bemutató</vt:lpstr>
      <vt:lpstr>Rendszerszoftverek</vt:lpstr>
      <vt:lpstr>Rendszerszoftverek</vt:lpstr>
      <vt:lpstr>PowerPoint bemutató</vt:lpstr>
      <vt:lpstr>Rendszerszoftverek</vt:lpstr>
      <vt:lpstr>Alkalmazói szoftverek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Molnár István</dc:creator>
  <cp:lastModifiedBy>Molnár István</cp:lastModifiedBy>
  <cp:revision>29</cp:revision>
  <dcterms:created xsi:type="dcterms:W3CDTF">2016-10-12T18:31:37Z</dcterms:created>
  <dcterms:modified xsi:type="dcterms:W3CDTF">2016-11-06T14:15:37Z</dcterms:modified>
</cp:coreProperties>
</file>